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2"/>
  </p:notesMasterIdLst>
  <p:sldIdLst>
    <p:sldId id="257" r:id="rId4"/>
    <p:sldId id="258" r:id="rId5"/>
    <p:sldId id="259" r:id="rId6"/>
    <p:sldId id="260" r:id="rId7"/>
    <p:sldId id="277" r:id="rId8"/>
    <p:sldId id="261" r:id="rId9"/>
    <p:sldId id="275" r:id="rId10"/>
    <p:sldId id="279" r:id="rId11"/>
    <p:sldId id="268" r:id="rId12"/>
    <p:sldId id="263" r:id="rId13"/>
    <p:sldId id="269" r:id="rId14"/>
    <p:sldId id="270" r:id="rId15"/>
    <p:sldId id="271" r:id="rId16"/>
    <p:sldId id="272" r:id="rId17"/>
    <p:sldId id="273" r:id="rId18"/>
    <p:sldId id="280" r:id="rId19"/>
    <p:sldId id="274" r:id="rId20"/>
    <p:sldId id="281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Dosis" panose="020B0604020202020204" charset="0"/>
      <p:regular r:id="rId27"/>
      <p:bold r:id="rId28"/>
    </p:embeddedFont>
    <p:embeddedFont>
      <p:font typeface="Roboto" panose="020B0604020202020204" charset="0"/>
      <p:regular r:id="rId29"/>
      <p:bold r:id="rId30"/>
      <p:italic r:id="rId31"/>
      <p:boldItalic r:id="rId32"/>
    </p:embeddedFont>
    <p:embeddedFont>
      <p:font typeface="Roboto Black" panose="020B0604020202020204" charset="0"/>
      <p:bold r:id="rId33"/>
      <p:boldItalic r:id="rId34"/>
    </p:embeddedFont>
    <p:embeddedFont>
      <p:font typeface="Roboto Thin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95" autoAdjust="0"/>
    <p:restoredTop sz="94660"/>
  </p:normalViewPr>
  <p:slideViewPr>
    <p:cSldViewPr snapToGrid="0">
      <p:cViewPr>
        <p:scale>
          <a:sx n="119" d="100"/>
          <a:sy n="119" d="100"/>
        </p:scale>
        <p:origin x="-348" y="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3726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1574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0106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6780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0626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0524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8672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8445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720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1473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6692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8466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452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Shape 62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b="0" i="0" u="none" strike="noStrike" cap="non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24" y="2920336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-US" sz="5600" b="0" i="0" u="none" strike="noStrike" cap="none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</a:t>
            </a:r>
            <a:r>
              <a:rPr lang="en-US" sz="56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Parker Funnel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-US" sz="56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Analysis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Jonathan Harris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Jan 3, 2019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135854"/>
            <a:ext cx="8520600" cy="71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.1.1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First 5 rows of purchase funnel tables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44430" y="848068"/>
            <a:ext cx="3870900" cy="63587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* FROM quiz LIMIT 5;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LIMIT 5;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FROM purchase LIMIT 5;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9" name="Shape 325">
            <a:extLst>
              <a:ext uri="{FF2B5EF4-FFF2-40B4-BE49-F238E27FC236}">
                <a16:creationId xmlns:a16="http://schemas.microsoft.com/office/drawing/2014/main" id="{CE959C67-916B-43D1-99AD-90E6664E41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7232569"/>
              </p:ext>
            </p:extLst>
          </p:nvPr>
        </p:nvGraphicFramePr>
        <p:xfrm>
          <a:off x="557282" y="1941481"/>
          <a:ext cx="5759916" cy="209417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805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3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850">
                  <a:extLst>
                    <a:ext uri="{9D8B030D-6E8A-4147-A177-3AD203B41FA5}">
                      <a16:colId xmlns:a16="http://schemas.microsoft.com/office/drawing/2014/main" val="3717416182"/>
                    </a:ext>
                  </a:extLst>
                </a:gridCol>
                <a:gridCol w="1170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4757">
                  <a:extLst>
                    <a:ext uri="{9D8B030D-6E8A-4147-A177-3AD203B41FA5}">
                      <a16:colId xmlns:a16="http://schemas.microsoft.com/office/drawing/2014/main" val="369933790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fit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shape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color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500" dirty="0">
                          <a:solidFill>
                            <a:srgbClr val="525252"/>
                          </a:solidFill>
                          <a:effectLst/>
                        </a:rPr>
                        <a:t>4e8118dc-bb3d-49bf-85fc-cca8d83232ac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Rectangular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Tortoise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500" dirty="0">
                          <a:solidFill>
                            <a:srgbClr val="525252"/>
                          </a:solidFill>
                          <a:effectLst/>
                        </a:rPr>
                        <a:t>291f1cca-e507-48be-b063-002b14906468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Narrow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Round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Black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500" dirty="0">
                          <a:solidFill>
                            <a:srgbClr val="525252"/>
                          </a:solidFill>
                          <a:effectLst/>
                        </a:rPr>
                        <a:t>75122300-0736-4087-b6d8-c0c5373a1a04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Wide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Rectangular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Two-Tone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7875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500" dirty="0">
                          <a:solidFill>
                            <a:srgbClr val="525252"/>
                          </a:solidFill>
                          <a:effectLst/>
                        </a:rPr>
                        <a:t>75bc6ebd-40cd-4e1d-a301-27ddd93b12e2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Narrow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Two-Tone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500" dirty="0">
                          <a:solidFill>
                            <a:srgbClr val="525252"/>
                          </a:solidFill>
                          <a:effectLst/>
                        </a:rPr>
                        <a:t>ce965c4d-7a2b-4db6-9847-601747fa7812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Wide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Rectangular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Black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83615F3-86B0-417D-8CDF-CBAFEE5BD62D}"/>
              </a:ext>
            </a:extLst>
          </p:cNvPr>
          <p:cNvSpPr txBox="1"/>
          <p:nvPr/>
        </p:nvSpPr>
        <p:spPr>
          <a:xfrm>
            <a:off x="557282" y="1509895"/>
            <a:ext cx="98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quiz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018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135854"/>
            <a:ext cx="8520600" cy="71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.1.2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First 5 rows of purchase funnel tables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419028" y="884643"/>
            <a:ext cx="3870900" cy="63587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FROM quiz LIMIT 5;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* FROM </a:t>
            </a:r>
            <a:r>
              <a:rPr lang="en-US" sz="900" b="1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 LIMIT 5;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FROM purchase LIMIT 5;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382300288"/>
              </p:ext>
            </p:extLst>
          </p:nvPr>
        </p:nvGraphicFramePr>
        <p:xfrm>
          <a:off x="433113" y="2312914"/>
          <a:ext cx="5079413" cy="209417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040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8519">
                  <a:extLst>
                    <a:ext uri="{9D8B030D-6E8A-4147-A177-3AD203B41FA5}">
                      <a16:colId xmlns:a16="http://schemas.microsoft.com/office/drawing/2014/main" val="371741618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effectLst/>
                        </a:rPr>
                        <a:t>number_of_pairs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Address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d8addd87-3217-4429-9a01-d56d68111da7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145 New York 9a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f52b07c8-abe4-4f4a-9d39-ba9fc9a184cc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383 Madison Ave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8ba0d2d5-1a31-403e-9fa5-79540f8477f9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287 Pell 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7875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4e71850e-8bbf-4e6b-accc-49a7bb46c586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347 Madison Square 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3bc8f97f-2336-4dab-bd86-e391609dab97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182 Cornelia 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33160ED-743B-42BC-858D-86D9C54B4C46}"/>
              </a:ext>
            </a:extLst>
          </p:cNvPr>
          <p:cNvSpPr txBox="1"/>
          <p:nvPr/>
        </p:nvSpPr>
        <p:spPr>
          <a:xfrm>
            <a:off x="433113" y="1824998"/>
            <a:ext cx="29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/>
              <a:t>home_try_on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7147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135854"/>
            <a:ext cx="8520600" cy="71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.1.3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First 5 rows of purchase funnel tables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81012" y="848068"/>
            <a:ext cx="3870900" cy="63587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FROM quiz LIMIT 5;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LIMIT 5;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SELECT * FROM purchase LIMIT 5;</a:t>
            </a:r>
            <a:endParaRPr sz="900" b="1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9" name="Shape 325">
            <a:extLst>
              <a:ext uri="{FF2B5EF4-FFF2-40B4-BE49-F238E27FC236}">
                <a16:creationId xmlns:a16="http://schemas.microsoft.com/office/drawing/2014/main" id="{CE959C67-916B-43D1-99AD-90E6664E41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9986677"/>
              </p:ext>
            </p:extLst>
          </p:nvPr>
        </p:nvGraphicFramePr>
        <p:xfrm>
          <a:off x="557282" y="1936535"/>
          <a:ext cx="6862421" cy="300760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973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1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3677">
                  <a:extLst>
                    <a:ext uri="{9D8B030D-6E8A-4147-A177-3AD203B41FA5}">
                      <a16:colId xmlns:a16="http://schemas.microsoft.com/office/drawing/2014/main" val="3717416182"/>
                    </a:ext>
                  </a:extLst>
                </a:gridCol>
                <a:gridCol w="12331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9710">
                  <a:extLst>
                    <a:ext uri="{9D8B030D-6E8A-4147-A177-3AD203B41FA5}">
                      <a16:colId xmlns:a16="http://schemas.microsoft.com/office/drawing/2014/main" val="369933790"/>
                    </a:ext>
                  </a:extLst>
                </a:gridCol>
                <a:gridCol w="1170432">
                  <a:extLst>
                    <a:ext uri="{9D8B030D-6E8A-4147-A177-3AD203B41FA5}">
                      <a16:colId xmlns:a16="http://schemas.microsoft.com/office/drawing/2014/main" val="832679337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effectLst/>
                        </a:rPr>
                        <a:t>product_id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model_name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color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price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00a9dd17-36c8-430c-9d76-df49d4197dcf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Lucy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Jet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00e15fe0-c86f-4818-9c63-3422211baa97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Lucy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Elderflower Crystal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017506f7-aba1-4b9d-8b7b-f4426e71b8ca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Dawes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Jet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7875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0176bfb3-9c51-4b1c-b593-87edab3c54cb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Eugene Narrow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Rosewood Tortoise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rgbClr val="525252"/>
                          </a:solidFill>
                          <a:effectLst/>
                        </a:rPr>
                        <a:t>01fdf106-f73c-4d3f-a036-2f3e2ab1ce06</a:t>
                      </a:r>
                      <a:endParaRPr lang="en-US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Lucy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Jet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83615F3-86B0-417D-8CDF-CBAFEE5BD62D}"/>
              </a:ext>
            </a:extLst>
          </p:cNvPr>
          <p:cNvSpPr txBox="1"/>
          <p:nvPr/>
        </p:nvSpPr>
        <p:spPr>
          <a:xfrm>
            <a:off x="557282" y="1483770"/>
            <a:ext cx="144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purchase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554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195775"/>
            <a:ext cx="8520600" cy="67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3.2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Integrated Purchase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unnel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able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669280" y="344859"/>
            <a:ext cx="3380720" cy="460286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q_to_p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purchase.user_id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quiz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LEFT JOIN purchase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purchase.user_id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SzPts val="9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funnel AS(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’,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THEN 'True’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ELSE 'False’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END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’,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NULL THEN 'NULL’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ELSE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END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’,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THEN 'True’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ELSE 'False’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END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q_to_p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</a:t>
            </a:r>
          </a:p>
          <a:p>
            <a:pPr lvl="0">
              <a:buSzPts val="9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FROM funnel LIMIT 10;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913793"/>
            <a:ext cx="4920900" cy="50222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Build a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table that allows us to analyze the entire purchase funnel by left-joining across all purchase tables on user ID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108635855"/>
              </p:ext>
            </p:extLst>
          </p:nvPr>
        </p:nvGraphicFramePr>
        <p:xfrm>
          <a:off x="112230" y="1611007"/>
          <a:ext cx="5436872" cy="3425462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092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2495">
                  <a:extLst>
                    <a:ext uri="{9D8B030D-6E8A-4147-A177-3AD203B41FA5}">
                      <a16:colId xmlns:a16="http://schemas.microsoft.com/office/drawing/2014/main" val="1402991659"/>
                    </a:ext>
                  </a:extLst>
                </a:gridCol>
                <a:gridCol w="1591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46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is_home_try_on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number_of_pairs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effectLst/>
                        </a:rPr>
                        <a:t>is_purchase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812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rgbClr val="525252"/>
                          </a:solidFill>
                          <a:effectLst/>
                        </a:rPr>
                        <a:t>4e8118dc-bb3d-49bf-85fc-cca8d83232ac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812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rgbClr val="525252"/>
                          </a:solidFill>
                          <a:effectLst/>
                        </a:rPr>
                        <a:t>291f1cca-e507-48be-b063-002b14906468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812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rgbClr val="525252"/>
                          </a:solidFill>
                          <a:effectLst/>
                        </a:rPr>
                        <a:t>75122300-0736-4087-b6d8-c0c5373a1a04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812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rgbClr val="525252"/>
                          </a:solidFill>
                          <a:effectLst/>
                        </a:rPr>
                        <a:t>75bc6ebd-40cd-4e1d-a301-27ddd93b12e2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812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rgbClr val="525252"/>
                          </a:solidFill>
                          <a:effectLst/>
                        </a:rPr>
                        <a:t>ce965c4d-7a2b-4db6-9847-601747fa7812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288028"/>
                  </a:ext>
                </a:extLst>
              </a:tr>
              <a:tr h="303812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rgbClr val="525252"/>
                          </a:solidFill>
                          <a:effectLst/>
                        </a:rPr>
                        <a:t>28867d12-27a6-4e6a-a5fb-8bb5440117ae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29535"/>
                  </a:ext>
                </a:extLst>
              </a:tr>
              <a:tr h="303812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rgbClr val="525252"/>
                          </a:solidFill>
                          <a:effectLst/>
                        </a:rPr>
                        <a:t>5a7a7e13-fbcf-46e4-9093-79799649d6c5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2036858"/>
                  </a:ext>
                </a:extLst>
              </a:tr>
              <a:tr h="303812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rgbClr val="525252"/>
                          </a:solidFill>
                          <a:effectLst/>
                        </a:rPr>
                        <a:t>0143cb8b-bb81-4916-9750-ce956c9f9bd9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256878"/>
                  </a:ext>
                </a:extLst>
              </a:tr>
              <a:tr h="303812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rgbClr val="525252"/>
                          </a:solidFill>
                          <a:effectLst/>
                        </a:rPr>
                        <a:t>a4ccc1b3-cbb6-449c-b7a5-03af42c97433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8309172"/>
                  </a:ext>
                </a:extLst>
              </a:tr>
              <a:tr h="303812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rgbClr val="525252"/>
                          </a:solidFill>
                          <a:effectLst/>
                        </a:rPr>
                        <a:t>b1dded76-cd60-4222-82cb-f6d464104298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2090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382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tabLst/>
              <a:defRPr/>
            </a:pPr>
            <a:r>
              <a:rPr lang="en" sz="48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r>
              <a:rPr kumimoji="0" lang="en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Purchase Funnel Analysis and Insight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7378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195775"/>
            <a:ext cx="8520600" cy="67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Aggregate conversion rates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669280" y="344859"/>
            <a:ext cx="3380720" cy="460286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q_to_p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    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purchase.user_id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quiz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LEFT JOIN purchase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purchase.user_id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SzPts val="9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funnel AS(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’,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THEN 1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ELSE 0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END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’,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NULL THEN 'NULL'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ELSE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END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’,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THEN 1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ELSE 0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END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q_to_p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SzPts val="9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‘completed quiz’,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'tried on',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'purchased’ 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funnel;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913793"/>
            <a:ext cx="4920900" cy="50222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Replacing ‘True’ and ‘False’ values with 0 and 1 allows for easier aggregation.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282040287"/>
              </p:ext>
            </p:extLst>
          </p:nvPr>
        </p:nvGraphicFramePr>
        <p:xfrm>
          <a:off x="201054" y="1611007"/>
          <a:ext cx="4303015" cy="67401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56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991">
                  <a:extLst>
                    <a:ext uri="{9D8B030D-6E8A-4147-A177-3AD203B41FA5}">
                      <a16:colId xmlns:a16="http://schemas.microsoft.com/office/drawing/2014/main" val="1402991659"/>
                    </a:ext>
                  </a:extLst>
                </a:gridCol>
                <a:gridCol w="1433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21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completed quiz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tried on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purchased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A4893D5-3A21-4D4B-9346-6E34931FD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02309"/>
              </p:ext>
            </p:extLst>
          </p:nvPr>
        </p:nvGraphicFramePr>
        <p:xfrm>
          <a:off x="195830" y="2443971"/>
          <a:ext cx="4303016" cy="1453984"/>
        </p:xfrm>
        <a:graphic>
          <a:graphicData uri="http://schemas.openxmlformats.org/drawingml/2006/table">
            <a:tbl>
              <a:tblPr firstRow="1" bandRow="1">
                <a:tableStyleId>{41C52BF7-F10D-42DD-8479-FF2DDF1A0279}</a:tableStyleId>
              </a:tblPr>
              <a:tblGrid>
                <a:gridCol w="2151508">
                  <a:extLst>
                    <a:ext uri="{9D8B030D-6E8A-4147-A177-3AD203B41FA5}">
                      <a16:colId xmlns:a16="http://schemas.microsoft.com/office/drawing/2014/main" val="4061457800"/>
                    </a:ext>
                  </a:extLst>
                </a:gridCol>
                <a:gridCol w="2151508">
                  <a:extLst>
                    <a:ext uri="{9D8B030D-6E8A-4147-A177-3AD203B41FA5}">
                      <a16:colId xmlns:a16="http://schemas.microsoft.com/office/drawing/2014/main" val="3907345339"/>
                    </a:ext>
                  </a:extLst>
                </a:gridCol>
              </a:tblGrid>
              <a:tr h="363496">
                <a:tc>
                  <a:txBody>
                    <a:bodyPr/>
                    <a:lstStyle/>
                    <a:p>
                      <a:r>
                        <a:rPr lang="en-US" dirty="0"/>
                        <a:t>Sales funnel stage</a:t>
                      </a:r>
                    </a:p>
                  </a:txBody>
                  <a:tcP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Conversion percentage</a:t>
                      </a:r>
                    </a:p>
                  </a:txBody>
                  <a:tcP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569286"/>
                  </a:ext>
                </a:extLst>
              </a:tr>
              <a:tr h="363496"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039434"/>
                  </a:ext>
                </a:extLst>
              </a:tr>
              <a:tr h="363496">
                <a:tc>
                  <a:txBody>
                    <a:bodyPr/>
                    <a:lstStyle/>
                    <a:p>
                      <a:r>
                        <a:rPr lang="en-US" dirty="0"/>
                        <a:t>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33274"/>
                  </a:ext>
                </a:extLst>
              </a:tr>
              <a:tr h="363496">
                <a:tc>
                  <a:txBody>
                    <a:bodyPr/>
                    <a:lstStyle/>
                    <a:p>
                      <a:r>
                        <a:rPr lang="en-US" dirty="0"/>
                        <a:t>495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767174"/>
                  </a:ext>
                </a:extLst>
              </a:tr>
            </a:tbl>
          </a:graphicData>
        </a:graphic>
      </p:graphicFrame>
      <p:sp>
        <p:nvSpPr>
          <p:cNvPr id="7" name="Shape 324">
            <a:extLst>
              <a:ext uri="{FF2B5EF4-FFF2-40B4-BE49-F238E27FC236}">
                <a16:creationId xmlns:a16="http://schemas.microsoft.com/office/drawing/2014/main" id="{E5AD09B2-3A8C-45A9-9213-008BAE5A7D9B}"/>
              </a:ext>
            </a:extLst>
          </p:cNvPr>
          <p:cNvSpPr txBox="1"/>
          <p:nvPr/>
        </p:nvSpPr>
        <p:spPr>
          <a:xfrm>
            <a:off x="199750" y="4013153"/>
            <a:ext cx="4920900" cy="67401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Conversion rates are already quite high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Look at AB test, price ranges to get more insight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82270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195775"/>
            <a:ext cx="4720174" cy="67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3.2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AB Test – 3 pair or 5 pairs?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273572" y="117642"/>
            <a:ext cx="3380720" cy="483008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q_to_p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purchase.user_id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quiz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LEFT JOIN purchase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purchase.user_id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SzPts val="9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funnel AS(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THEN 1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ELSE 0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END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NULL THEN 'NULL'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ELSE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END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THEN 1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ELSE 0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END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q_to_p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SzPts val="9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/* ab test results */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'pairs sent', 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'tried on', 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'purchased'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funnel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!= 'NULL' 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865143709"/>
              </p:ext>
            </p:extLst>
          </p:nvPr>
        </p:nvGraphicFramePr>
        <p:xfrm>
          <a:off x="179660" y="1151133"/>
          <a:ext cx="4959159" cy="134112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135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2947">
                  <a:extLst>
                    <a:ext uri="{9D8B030D-6E8A-4147-A177-3AD203B41FA5}">
                      <a16:colId xmlns:a16="http://schemas.microsoft.com/office/drawing/2014/main" val="1402991659"/>
                    </a:ext>
                  </a:extLst>
                </a:gridCol>
                <a:gridCol w="114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738">
                  <a:extLst>
                    <a:ext uri="{9D8B030D-6E8A-4147-A177-3AD203B41FA5}">
                      <a16:colId xmlns:a16="http://schemas.microsoft.com/office/drawing/2014/main" val="1683493151"/>
                    </a:ext>
                  </a:extLst>
                </a:gridCol>
              </a:tblGrid>
              <a:tr h="36921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pairs sent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tried on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purchased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 conversion rate (added after query)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53%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79%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1840520"/>
                  </a:ext>
                </a:extLst>
              </a:tr>
            </a:tbl>
          </a:graphicData>
        </a:graphic>
      </p:graphicFrame>
      <p:sp>
        <p:nvSpPr>
          <p:cNvPr id="7" name="Shape 324">
            <a:extLst>
              <a:ext uri="{FF2B5EF4-FFF2-40B4-BE49-F238E27FC236}">
                <a16:creationId xmlns:a16="http://schemas.microsoft.com/office/drawing/2014/main" id="{E5AD09B2-3A8C-45A9-9213-008BAE5A7D9B}"/>
              </a:ext>
            </a:extLst>
          </p:cNvPr>
          <p:cNvSpPr txBox="1"/>
          <p:nvPr/>
        </p:nvSpPr>
        <p:spPr>
          <a:xfrm>
            <a:off x="199750" y="2823411"/>
            <a:ext cx="4920900" cy="186375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 pairs converted 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1.5 times better 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than 3 pairs!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May be able to optimize further:  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i="0" u="sng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Recommend:</a:t>
            </a: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try 7 pairs!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(</a:t>
            </a:r>
            <a:r>
              <a:rPr lang="en-US" sz="1200" b="0" dirty="0">
                <a:latin typeface="Roboto"/>
                <a:ea typeface="Roboto"/>
                <a:cs typeface="Roboto"/>
                <a:sym typeface="Roboto"/>
              </a:rPr>
              <a:t>Costs of shipping, returns people who keep but do not pay, might become factors)</a:t>
            </a: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Send popular 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shape/color frame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as one of the 5 try-ons, such as tortoise shell, even when this was not specified as a user  preference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58090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49722" y="195775"/>
            <a:ext cx="8520600" cy="67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3.3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Pricing for men and women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235721" y="991151"/>
            <a:ext cx="3380720" cy="9758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style, price,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purchases 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purchase 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1, 2 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1, 2 ASC; 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021343449"/>
              </p:ext>
            </p:extLst>
          </p:nvPr>
        </p:nvGraphicFramePr>
        <p:xfrm>
          <a:off x="235721" y="2315200"/>
          <a:ext cx="3749086" cy="2225549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539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293">
                  <a:extLst>
                    <a:ext uri="{9D8B030D-6E8A-4147-A177-3AD203B41FA5}">
                      <a16:colId xmlns:a16="http://schemas.microsoft.com/office/drawing/2014/main" val="1402991659"/>
                    </a:ext>
                  </a:extLst>
                </a:gridCol>
                <a:gridCol w="1248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05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price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purchases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89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89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117652"/>
                  </a:ext>
                </a:extLst>
              </a:tr>
              <a:tr h="36389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553138"/>
                  </a:ext>
                </a:extLst>
              </a:tr>
              <a:tr h="36389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427629"/>
                  </a:ext>
                </a:extLst>
              </a:tr>
              <a:tr h="36389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501191"/>
                  </a:ext>
                </a:extLst>
              </a:tr>
            </a:tbl>
          </a:graphicData>
        </a:graphic>
      </p:graphicFrame>
      <p:sp>
        <p:nvSpPr>
          <p:cNvPr id="9" name="Shape 331">
            <a:extLst>
              <a:ext uri="{FF2B5EF4-FFF2-40B4-BE49-F238E27FC236}">
                <a16:creationId xmlns:a16="http://schemas.microsoft.com/office/drawing/2014/main" id="{63E21D86-69FA-4368-9A4D-65F300D9689D}"/>
              </a:ext>
            </a:extLst>
          </p:cNvPr>
          <p:cNvSpPr txBox="1"/>
          <p:nvPr/>
        </p:nvSpPr>
        <p:spPr>
          <a:xfrm>
            <a:off x="4572000" y="991151"/>
            <a:ext cx="4389442" cy="345251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 of only 3 prices is easy to understand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Most popul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ar price for men’s styles was $150 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 u="sng" dirty="0">
                <a:latin typeface="Roboto"/>
                <a:ea typeface="Roboto"/>
                <a:cs typeface="Roboto"/>
                <a:sym typeface="Roboto"/>
              </a:rPr>
              <a:t>Recommend: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Top price of $200 for men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Either raise top price or add a new higher price band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Women’s styles bought mainly at the $95 price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No $50 sales at all – perhaps few options or poor shape/color selection for this price?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Lower sales at $150 price suggest women are more price sensitive and top price should be left as is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 u="sng" dirty="0">
                <a:latin typeface="Roboto"/>
                <a:ea typeface="Roboto"/>
                <a:cs typeface="Roboto"/>
                <a:sym typeface="Roboto"/>
              </a:rPr>
              <a:t>Recommend: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Increase selection at lowest price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for women’s styles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64412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40586" y="125174"/>
            <a:ext cx="8520600" cy="53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3.4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Frame models and colors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4743115" y="758654"/>
            <a:ext cx="3380720" cy="87228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model_name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color, 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orders FROM purchase 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1,2 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961114687"/>
              </p:ext>
            </p:extLst>
          </p:nvPr>
        </p:nvGraphicFramePr>
        <p:xfrm>
          <a:off x="182558" y="753766"/>
          <a:ext cx="4352010" cy="4045039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56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2074">
                  <a:extLst>
                    <a:ext uri="{9D8B030D-6E8A-4147-A177-3AD203B41FA5}">
                      <a16:colId xmlns:a16="http://schemas.microsoft.com/office/drawing/2014/main" val="1402991659"/>
                    </a:ext>
                  </a:extLst>
                </a:gridCol>
                <a:gridCol w="777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059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/>
                          </a:solidFill>
                          <a:effectLst/>
                        </a:rPr>
                        <a:t>model_name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Color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orders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8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Dawes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Driftwood Fade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8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Eugene Narrow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Rosewood Tortoise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7128719"/>
                  </a:ext>
                </a:extLst>
              </a:tr>
              <a:tr h="3638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Eugene Narrow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Rose Crystal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8438674"/>
                  </a:ext>
                </a:extLst>
              </a:tr>
              <a:tr h="36389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Brady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Layered Tortoise Matte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6856669"/>
                  </a:ext>
                </a:extLst>
              </a:tr>
              <a:tr h="36389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Olive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Pearled Tortoise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617405"/>
                  </a:ext>
                </a:extLst>
              </a:tr>
              <a:tr h="36389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Dawes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Jet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055806"/>
                  </a:ext>
                </a:extLst>
              </a:tr>
              <a:tr h="36389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Lucy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Elderflower Crystal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815205"/>
                  </a:ext>
                </a:extLst>
              </a:tr>
              <a:tr h="3638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Brady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Sea Glass Gray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117652"/>
                  </a:ext>
                </a:extLst>
              </a:tr>
              <a:tr h="3638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Lucy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Jet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553138"/>
                  </a:ext>
                </a:extLst>
              </a:tr>
              <a:tr h="3638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Monocle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Endangered Tortoise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427629"/>
                  </a:ext>
                </a:extLst>
              </a:tr>
            </a:tbl>
          </a:graphicData>
        </a:graphic>
      </p:graphicFrame>
      <p:sp>
        <p:nvSpPr>
          <p:cNvPr id="9" name="Shape 331">
            <a:extLst>
              <a:ext uri="{FF2B5EF4-FFF2-40B4-BE49-F238E27FC236}">
                <a16:creationId xmlns:a16="http://schemas.microsoft.com/office/drawing/2014/main" id="{63E21D86-69FA-4368-9A4D-65F300D9689D}"/>
              </a:ext>
            </a:extLst>
          </p:cNvPr>
          <p:cNvSpPr txBox="1"/>
          <p:nvPr/>
        </p:nvSpPr>
        <p:spPr>
          <a:xfrm>
            <a:off x="4727074" y="2031999"/>
            <a:ext cx="4234368" cy="269507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Some models are more popular than others, consider swapping lowest-performing model for a different one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People want a color choice! 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Where a model comes in 2 colors, similar quantities of each color are bought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u="sng">
                <a:latin typeface="Roboto"/>
                <a:ea typeface="Roboto"/>
                <a:cs typeface="Roboto"/>
                <a:sym typeface="Roboto"/>
              </a:rPr>
              <a:t>Recommend</a:t>
            </a:r>
            <a:r>
              <a:rPr lang="en-US" sz="1200" b="1" u="sng">
                <a:latin typeface="Roboto"/>
                <a:ea typeface="Roboto"/>
                <a:cs typeface="Roboto"/>
                <a:sym typeface="Roboto"/>
              </a:rPr>
              <a:t>: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US" sz="1200" b="1" i="0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Offer two colors of each model sold</a:t>
            </a: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AB Test: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Offer a best selling model in 2 or 3 colors</a:t>
            </a:r>
            <a:endParaRPr lang="en-US" sz="1200" i="0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96000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28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Contents</a:t>
            </a:r>
            <a:endParaRPr sz="28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Warby Parker </a:t>
            </a: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Survey Table Structure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Survey Table Analysis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Purchase Funnel Tables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Purchase Funnel Analysis and Recommendations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-US" sz="4800" b="0" i="0" u="none" strike="noStrike" cap="none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Parker Surveys Table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128818" y="209006"/>
            <a:ext cx="8520600" cy="612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Columns of table “survey”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28818" y="887816"/>
            <a:ext cx="8520600" cy="109251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table ‘survey’ in the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Parker funnel has 3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colums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‘question’, ‘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user_id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’ and ‘response’ . The first ten rows of the table can be obtained using the following query: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SELECT * FROM survey LIMIT 10;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528536861"/>
              </p:ext>
            </p:extLst>
          </p:nvPr>
        </p:nvGraphicFramePr>
        <p:xfrm>
          <a:off x="198874" y="2046203"/>
          <a:ext cx="8746571" cy="411477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49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7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1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err="1">
                          <a:solidFill>
                            <a:srgbClr val="FFFFFF"/>
                          </a:solidFill>
                        </a:rPr>
                        <a:t>user_id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response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14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005e7f99-d48c-4fce-b605-10506c85aaf7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14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005e7f99-d48c-4fce-b605-10506c85aaf7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0375083"/>
                  </a:ext>
                </a:extLst>
              </a:tr>
              <a:tr h="24114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Round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6962980"/>
                  </a:ext>
                </a:extLst>
              </a:tr>
              <a:tr h="24114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Two-Tone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125735"/>
                  </a:ext>
                </a:extLst>
              </a:tr>
              <a:tr h="24114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I'm not sure. Let's skip it.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2216664"/>
                  </a:ext>
                </a:extLst>
              </a:tr>
              <a:tr h="24114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Narrow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7925212"/>
                  </a:ext>
                </a:extLst>
              </a:tr>
              <a:tr h="24114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&lt;1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735191"/>
                  </a:ext>
                </a:extLst>
              </a:tr>
              <a:tr h="24114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00bf9d63-0999-43a3-9e5b-9c372e6890d2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Square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2152652"/>
                  </a:ext>
                </a:extLst>
              </a:tr>
              <a:tr h="24114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00bf9d63-0999-43a3-9e5b-9c372e6890d2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&lt;1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14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00bf9d63-0999-43a3-9e5b-9c372e6890d2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14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005e7f99-d48c-4fce-b605-10506c85aaf7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tabLst/>
              <a:defRPr/>
            </a:pPr>
            <a:r>
              <a:rPr kumimoji="0" lang="en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2. </a:t>
            </a: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Survey Table Analysis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4314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Survey responses and completion rates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220479" y="1201325"/>
            <a:ext cx="3870900" cy="59089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question, count (response) AS responses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survey 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5052623" y="1066956"/>
            <a:ext cx="3695664" cy="397008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Survey shows site visitors are confident about their fit and the colors they like.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Respons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e rates are lower when customers are asked about shape (80%) and date of last eye exam (75%)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u="sng" dirty="0">
                <a:latin typeface="Roboto"/>
                <a:ea typeface="Roboto"/>
                <a:cs typeface="Roboto"/>
                <a:sym typeface="Roboto"/>
              </a:rPr>
              <a:t>Recommend: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Image-based preference tool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where users are shown a large number of styles, and asked to choose everything they like 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These are used for products from clothing (Stitch fix) to food (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Yummly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) and might work well here 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i="0" u="sng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Recommend: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Simplify eye exam question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reduce abandonment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eg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“have you had an eye exam in the last two years?”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User is more likely to answer if she is not asked for a precise date.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4115225362"/>
              </p:ext>
            </p:extLst>
          </p:nvPr>
        </p:nvGraphicFramePr>
        <p:xfrm>
          <a:off x="177975" y="2215464"/>
          <a:ext cx="4592580" cy="2151862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131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9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09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Responses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Conversion from previous question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What are you looking for?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What's your fit?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15141046"/>
                  </a:ext>
                </a:extLst>
              </a:tr>
              <a:tr h="306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Which shapes do you like?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Which colors do you like?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When was your last eye exam?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95923"/>
            <a:ext cx="8520600" cy="590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2.2.1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Survey Responses Men’s and Women’s styles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220479" y="778127"/>
            <a:ext cx="3870900" cy="124206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question AS ‘survey question’, count (response) AS responses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survey 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1;</a:t>
            </a:r>
          </a:p>
          <a:p>
            <a:pPr lvl="0">
              <a:buSzPts val="900"/>
            </a:pPr>
            <a:endParaRPr lang="en-US"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style,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purchased 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purchase 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 ORDER BY 2 DESC;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5366494" y="778127"/>
            <a:ext cx="3397741" cy="286906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More respondents wanted men’s styles than women’s styles in the survey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However, more women’s styles were purchased than men’s styles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u="sng" dirty="0">
                <a:latin typeface="Roboto"/>
                <a:ea typeface="Roboto"/>
                <a:cs typeface="Roboto"/>
                <a:sym typeface="Roboto"/>
              </a:rPr>
              <a:t>Recommend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Improve traffic acquisition targeting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so that more women visit the site and enter the purchase funnel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260764907"/>
              </p:ext>
            </p:extLst>
          </p:nvPr>
        </p:nvGraphicFramePr>
        <p:xfrm>
          <a:off x="220479" y="2205081"/>
          <a:ext cx="4738884" cy="1401834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518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78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survey question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chosen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92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I'm not sure. Let's skip it.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</a:rPr>
                        <a:t>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92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</a:rPr>
                        <a:t>242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5141046"/>
                  </a:ext>
                </a:extLst>
              </a:tr>
              <a:tr h="30692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209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Shape 325">
            <a:extLst>
              <a:ext uri="{FF2B5EF4-FFF2-40B4-BE49-F238E27FC236}">
                <a16:creationId xmlns:a16="http://schemas.microsoft.com/office/drawing/2014/main" id="{AB110A5F-BA3A-42C7-8AA9-2D601EE6FD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0282454"/>
              </p:ext>
            </p:extLst>
          </p:nvPr>
        </p:nvGraphicFramePr>
        <p:xfrm>
          <a:off x="234658" y="3846041"/>
          <a:ext cx="3141179" cy="944634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700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78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Purchased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92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252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92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243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5141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911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590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2.2.2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Survey Responses – Shape and color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252376" y="801840"/>
            <a:ext cx="3870900" cy="74765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question, response,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chosen 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survey 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WHERE question IN ('3. Which shapes do you like?', '4. Which colors do you like?')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1, 2 ORDER BY 1, 3 DESC;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5324421" y="1237900"/>
            <a:ext cx="3423865" cy="286906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Rectangular and Square are popular shapes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Black and tortoise shell are popular colors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Need to find out if people are actually buying what they say the like in the survey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If they are, consider sending the popular color/shape as part of the set of 5 to try on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785961591"/>
              </p:ext>
            </p:extLst>
          </p:nvPr>
        </p:nvGraphicFramePr>
        <p:xfrm>
          <a:off x="146077" y="1763580"/>
          <a:ext cx="4738884" cy="3253412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518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09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question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chosen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924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525252"/>
                          </a:solidFill>
                          <a:effectLst/>
                        </a:rPr>
                        <a:t>Rectangular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525252"/>
                          </a:solidFill>
                          <a:effectLst/>
                        </a:rPr>
                        <a:t>141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924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525252"/>
                          </a:solidFill>
                          <a:effectLst/>
                        </a:rPr>
                        <a:t>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525252"/>
                          </a:solidFill>
                          <a:effectLst/>
                        </a:rPr>
                        <a:t>119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5141046"/>
                  </a:ext>
                </a:extLst>
              </a:tr>
              <a:tr h="30692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</a:rPr>
                        <a:t>Round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</a:rPr>
                        <a:t>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92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</a:rPr>
                        <a:t>No Preference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</a:rPr>
                        <a:t>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415268"/>
                  </a:ext>
                </a:extLst>
              </a:tr>
              <a:tr h="30692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525252"/>
                          </a:solidFill>
                          <a:effectLst/>
                        </a:rPr>
                        <a:t>Tortoise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525252"/>
                          </a:solidFill>
                          <a:effectLst/>
                        </a:rPr>
                        <a:t>117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53256"/>
                  </a:ext>
                </a:extLst>
              </a:tr>
              <a:tr h="30692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525252"/>
                          </a:solidFill>
                          <a:effectLst/>
                        </a:rPr>
                        <a:t>Black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525252"/>
                          </a:solidFill>
                          <a:effectLst/>
                        </a:rPr>
                        <a:t>112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873540"/>
                  </a:ext>
                </a:extLst>
              </a:tr>
              <a:tr h="30692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Crystal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</a:rPr>
                        <a:t>69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072207"/>
                  </a:ext>
                </a:extLst>
              </a:tr>
              <a:tr h="30692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Neutral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</a:rPr>
                        <a:t>36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310030"/>
                  </a:ext>
                </a:extLst>
              </a:tr>
              <a:tr h="30692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Two-Tone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27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330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863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tabLst/>
              <a:defRPr/>
            </a:pPr>
            <a:r>
              <a:rPr kumimoji="0" lang="en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3. </a:t>
            </a:r>
            <a:r>
              <a:rPr lang="en-US" sz="48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Purchase Funnel Tables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290339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2274</TotalTime>
  <Words>2046</Words>
  <Application>Microsoft Office PowerPoint</Application>
  <PresentationFormat>On-screen Show (16:9)</PresentationFormat>
  <Paragraphs>502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Roboto Black</vt:lpstr>
      <vt:lpstr>Courier New</vt:lpstr>
      <vt:lpstr>Arial</vt:lpstr>
      <vt:lpstr>Roboto Thin</vt:lpstr>
      <vt:lpstr>Calibri</vt:lpstr>
      <vt:lpstr>Roboto</vt:lpstr>
      <vt:lpstr>Dosis</vt:lpstr>
      <vt:lpstr>Simple Light</vt:lpstr>
      <vt:lpstr>Simple Light</vt:lpstr>
      <vt:lpstr>Simple Light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Jonathan Harris</cp:lastModifiedBy>
  <cp:revision>33</cp:revision>
  <dcterms:modified xsi:type="dcterms:W3CDTF">2019-01-04T01:25:03Z</dcterms:modified>
</cp:coreProperties>
</file>